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02" roundtripDataSignature="AMtx7mi7FM5Vj0KcQMyP8wxkPOx8x1Su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2" Type="http://customschemas.google.com/relationships/presentationmetadata" Target="metadata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014e27c24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014e27c24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014e27c24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14e27c24b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014e27c24b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014e27c24b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014e27c24b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014e27c24b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014e27c24b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014e27c24b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014e27c24b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014e27c24b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014e27c24b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014e27c24b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014e27c24b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/>
          </a:p>
        </p:txBody>
      </p:sp>
      <p:sp>
        <p:nvSpPr>
          <p:cNvPr id="137" name="Google Shape;137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014e27c24b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014e27c24b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3014e27c24b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014e27c24b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014e27c24b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3014e27c24b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014e27c24b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014e27c24b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014e27c24b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/>
          </a:p>
        </p:txBody>
      </p:sp>
      <p:sp>
        <p:nvSpPr>
          <p:cNvPr id="146" name="Google Shape;146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p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p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p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p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p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p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p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revoke all permissions on the aws account root user</a:t>
            </a:r>
            <a:endParaRPr/>
          </a:p>
        </p:txBody>
      </p:sp>
      <p:sp>
        <p:nvSpPr>
          <p:cNvPr id="798" name="Google Shape;798;p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p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MFA</a:t>
            </a:r>
            <a:endParaRPr/>
          </a:p>
        </p:txBody>
      </p:sp>
      <p:sp>
        <p:nvSpPr>
          <p:cNvPr id="804" name="Google Shape;804;p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p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false</a:t>
            </a:r>
            <a:endParaRPr/>
          </a:p>
        </p:txBody>
      </p:sp>
      <p:sp>
        <p:nvSpPr>
          <p:cNvPr id="810" name="Google Shape;810;p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9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9" name="Google Shape;89;p10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10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0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0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0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0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10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0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0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0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0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0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0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0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0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0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3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3"/>
          <p:cNvSpPr/>
          <p:nvPr>
            <p:ph idx="2" type="pic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93"/>
          <p:cNvSpPr txBox="1"/>
          <p:nvPr>
            <p:ph idx="1" type="body"/>
          </p:nvPr>
        </p:nvSpPr>
        <p:spPr>
          <a:xfrm>
            <a:off x="1311558" y="5084524"/>
            <a:ext cx="2196619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9" name="Google Shape;29;p93"/>
          <p:cNvSpPr txBox="1"/>
          <p:nvPr>
            <p:ph idx="3" type="body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" name="Google Shape;30;p93"/>
          <p:cNvSpPr/>
          <p:nvPr>
            <p:ph idx="4" type="pic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" name="Google Shape;31;p93"/>
          <p:cNvSpPr txBox="1"/>
          <p:nvPr>
            <p:ph idx="5" type="body"/>
          </p:nvPr>
        </p:nvSpPr>
        <p:spPr>
          <a:xfrm>
            <a:off x="3707607" y="5099206"/>
            <a:ext cx="21450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" name="Google Shape;32;p93"/>
          <p:cNvSpPr txBox="1"/>
          <p:nvPr>
            <p:ph idx="6" type="body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" name="Google Shape;33;p93"/>
          <p:cNvSpPr/>
          <p:nvPr>
            <p:ph idx="7" type="pic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" name="Google Shape;34;p93"/>
          <p:cNvSpPr txBox="1"/>
          <p:nvPr>
            <p:ph idx="8" type="body"/>
          </p:nvPr>
        </p:nvSpPr>
        <p:spPr>
          <a:xfrm>
            <a:off x="6198271" y="5099206"/>
            <a:ext cx="213298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93"/>
          <p:cNvSpPr txBox="1"/>
          <p:nvPr>
            <p:ph idx="9" type="body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93"/>
          <p:cNvSpPr/>
          <p:nvPr>
            <p:ph idx="13" type="pic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" name="Google Shape;37;p93"/>
          <p:cNvSpPr txBox="1"/>
          <p:nvPr>
            <p:ph idx="14" type="body"/>
          </p:nvPr>
        </p:nvSpPr>
        <p:spPr>
          <a:xfrm>
            <a:off x="8618152" y="5084524"/>
            <a:ext cx="2132984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93"/>
          <p:cNvSpPr txBox="1"/>
          <p:nvPr>
            <p:ph idx="15" type="body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9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4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4"/>
          <p:cNvSpPr txBox="1"/>
          <p:nvPr>
            <p:ph idx="1" type="body"/>
          </p:nvPr>
        </p:nvSpPr>
        <p:spPr>
          <a:xfrm>
            <a:off x="1243104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94"/>
          <p:cNvSpPr txBox="1"/>
          <p:nvPr>
            <p:ph idx="2" type="body"/>
          </p:nvPr>
        </p:nvSpPr>
        <p:spPr>
          <a:xfrm>
            <a:off x="1243104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4"/>
          <p:cNvSpPr txBox="1"/>
          <p:nvPr>
            <p:ph idx="3" type="body"/>
          </p:nvPr>
        </p:nvSpPr>
        <p:spPr>
          <a:xfrm>
            <a:off x="4647665" y="2776936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94"/>
          <p:cNvSpPr txBox="1"/>
          <p:nvPr>
            <p:ph idx="4" type="body"/>
          </p:nvPr>
        </p:nvSpPr>
        <p:spPr>
          <a:xfrm>
            <a:off x="4647665" y="3834606"/>
            <a:ext cx="2896671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94"/>
          <p:cNvSpPr txBox="1"/>
          <p:nvPr>
            <p:ph idx="5" type="body"/>
          </p:nvPr>
        </p:nvSpPr>
        <p:spPr>
          <a:xfrm>
            <a:off x="8066421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94"/>
          <p:cNvSpPr txBox="1"/>
          <p:nvPr>
            <p:ph idx="6" type="body"/>
          </p:nvPr>
        </p:nvSpPr>
        <p:spPr>
          <a:xfrm>
            <a:off x="8066421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9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6" name="Google Shape;56;p9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" name="Google Shape;62;p9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9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9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5" name="Google Shape;75;p9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9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7" name="Google Shape;77;p9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9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9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9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9" Type="http://schemas.openxmlformats.org/officeDocument/2006/relationships/image" Target="../media/image61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41.png"/><Relationship Id="rId8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39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png"/><Relationship Id="rId4" Type="http://schemas.openxmlformats.org/officeDocument/2006/relationships/image" Target="../media/image6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png"/><Relationship Id="rId4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.png"/><Relationship Id="rId4" Type="http://schemas.openxmlformats.org/officeDocument/2006/relationships/image" Target="../media/image7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png"/><Relationship Id="rId4" Type="http://schemas.openxmlformats.org/officeDocument/2006/relationships/image" Target="../media/image6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5.png"/><Relationship Id="rId4" Type="http://schemas.openxmlformats.org/officeDocument/2006/relationships/image" Target="../media/image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png"/><Relationship Id="rId4" Type="http://schemas.openxmlformats.org/officeDocument/2006/relationships/image" Target="../media/image7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png"/><Relationship Id="rId4" Type="http://schemas.openxmlformats.org/officeDocument/2006/relationships/image" Target="../media/image6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.png"/><Relationship Id="rId4" Type="http://schemas.openxmlformats.org/officeDocument/2006/relationships/image" Target="../media/image7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png"/><Relationship Id="rId4" Type="http://schemas.openxmlformats.org/officeDocument/2006/relationships/image" Target="../media/image6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png"/><Relationship Id="rId4" Type="http://schemas.openxmlformats.org/officeDocument/2006/relationships/image" Target="../media/image9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png"/><Relationship Id="rId4" Type="http://schemas.openxmlformats.org/officeDocument/2006/relationships/image" Target="../media/image7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png"/><Relationship Id="rId4" Type="http://schemas.openxmlformats.org/officeDocument/2006/relationships/image" Target="../media/image7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.png"/><Relationship Id="rId4" Type="http://schemas.openxmlformats.org/officeDocument/2006/relationships/image" Target="../media/image8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.png"/><Relationship Id="rId4" Type="http://schemas.openxmlformats.org/officeDocument/2006/relationships/image" Target="../media/image8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png"/><Relationship Id="rId4" Type="http://schemas.openxmlformats.org/officeDocument/2006/relationships/image" Target="../media/image7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png"/><Relationship Id="rId4" Type="http://schemas.openxmlformats.org/officeDocument/2006/relationships/image" Target="../media/image8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png"/><Relationship Id="rId4" Type="http://schemas.openxmlformats.org/officeDocument/2006/relationships/image" Target="../media/image8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png"/><Relationship Id="rId4" Type="http://schemas.openxmlformats.org/officeDocument/2006/relationships/image" Target="../media/image7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Section 4</a:t>
            </a:r>
            <a:endParaRPr b="1"/>
          </a:p>
        </p:txBody>
      </p:sp>
      <p:sp>
        <p:nvSpPr>
          <p:cNvPr id="117" name="Google Shape;117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1-AWS Organizations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2- AWS Key Management Service (AWS KMS)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3- Amazon Cognito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4- AWS Shield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5- AWS compliance programs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6- AWS Config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7- AWS Artifact</a:t>
            </a: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6934200" y="45353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b="1" i="0" lang="en-US" sz="4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 Fatma Agery</a:t>
            </a:r>
            <a:endParaRPr b="1" i="0" sz="4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711" y="103399"/>
            <a:ext cx="11758907" cy="5258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78" y="435547"/>
            <a:ext cx="11227201" cy="5521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342" y="345485"/>
            <a:ext cx="10546438" cy="544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86" y="212137"/>
            <a:ext cx="11106735" cy="5717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375" y="2276569"/>
            <a:ext cx="3063505" cy="1806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5945" y="1071145"/>
            <a:ext cx="3406435" cy="3635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Root user</a:t>
            </a:r>
            <a:endParaRPr/>
          </a:p>
        </p:txBody>
      </p:sp>
      <p:sp>
        <p:nvSpPr>
          <p:cNvPr id="198" name="Google Shape;198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The root user is the super user within your AWS account.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AWS recommends to use it only for the few tasks that require it..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Change your account settings: email add., root user password.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Restore IAM Permissions</a:t>
            </a:r>
            <a:endParaRPr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IAM users</a:t>
            </a:r>
            <a:endParaRPr/>
          </a:p>
        </p:txBody>
      </p:sp>
      <p:sp>
        <p:nvSpPr>
          <p:cNvPr id="204" name="Google Shape;204;p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 IAM user is an entity that represents human user or a workload who uses the IAM user to interact with AWS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Individual IAM users for each person IAM user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IAM user groups</a:t>
            </a:r>
            <a:endParaRPr/>
          </a:p>
        </p:txBody>
      </p:sp>
      <p:sp>
        <p:nvSpPr>
          <p:cNvPr id="210" name="Google Shape;210;p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 IAM user group is a collection of IAM users·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User groups let you specify permissions for multiple users.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Attach IAM Policies to groups rather than to users IAM user group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IAM Policies</a:t>
            </a:r>
            <a:endParaRPr/>
          </a:p>
        </p:txBody>
      </p:sp>
      <p:sp>
        <p:nvSpPr>
          <p:cNvPr id="216" name="Google Shape;216;p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Document that allows or denies permissions to AWS services·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Always follow the </a:t>
            </a:r>
            <a:r>
              <a:rPr b="1" lang="en-US" u="sng"/>
              <a:t>least privilege </a:t>
            </a:r>
            <a:r>
              <a:rPr lang="en-US"/>
              <a:t>security principle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</a:rPr>
              <a:t>IAM Roles</a:t>
            </a:r>
            <a:endParaRPr/>
          </a:p>
        </p:txBody>
      </p:sp>
      <p:sp>
        <p:nvSpPr>
          <p:cNvPr id="222" name="Google Shape;222;p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 IAM role is an IAM identity that you can create in your account that has specific permissions·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Provides temporary security access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039" y="792251"/>
            <a:ext cx="11331921" cy="527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944" y="590379"/>
            <a:ext cx="9787438" cy="52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679" y="576400"/>
            <a:ext cx="9491860" cy="530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/>
          <p:nvPr>
            <p:ph type="title"/>
          </p:nvPr>
        </p:nvSpPr>
        <p:spPr>
          <a:xfrm>
            <a:off x="309489" y="0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IAM Users, Groups, and Roles</a:t>
            </a:r>
            <a:endParaRPr/>
          </a:p>
        </p:txBody>
      </p:sp>
      <p:sp>
        <p:nvSpPr>
          <p:cNvPr id="238" name="Google Shape;238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239" name="Google Shape;2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2"/>
          <p:cNvSpPr txBox="1"/>
          <p:nvPr/>
        </p:nvSpPr>
        <p:spPr>
          <a:xfrm>
            <a:off x="309489" y="1480261"/>
            <a:ext cx="11882400" cy="3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IAM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Identity and Access Management, Global service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Allows you to manage access to AWS services and resources securely. You can create and manage AWS users and groups and use permissions to allow or deny access.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Root account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created by default, shouldn’t be used or shared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people within your organization, and can be grouped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only contain users, not other groups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 don’t have to belong to a group, and user can belong to multiple groups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/>
          <p:nvPr>
            <p:ph type="title"/>
          </p:nvPr>
        </p:nvSpPr>
        <p:spPr>
          <a:xfrm>
            <a:off x="309489" y="0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IAM Users, Groups, and Roles</a:t>
            </a:r>
            <a:endParaRPr/>
          </a:p>
        </p:txBody>
      </p:sp>
      <p:sp>
        <p:nvSpPr>
          <p:cNvPr id="246" name="Google Shape;246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247" name="Google Shape;2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3"/>
          <p:cNvSpPr txBox="1"/>
          <p:nvPr/>
        </p:nvSpPr>
        <p:spPr>
          <a:xfrm>
            <a:off x="309489" y="1480261"/>
            <a:ext cx="118824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assigned to an AWS services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allows services to perform actions and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AWS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Permissions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assigned to AWS services with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IAM Roles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Ex: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EC2 Instance Roles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Lambda Function Roles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/>
          <p:nvPr>
            <p:ph type="title"/>
          </p:nvPr>
        </p:nvSpPr>
        <p:spPr>
          <a:xfrm>
            <a:off x="309489" y="0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IAM Permissions</a:t>
            </a:r>
            <a:endParaRPr/>
          </a:p>
        </p:txBody>
      </p:sp>
      <p:sp>
        <p:nvSpPr>
          <p:cNvPr id="254" name="Google Shape;254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255" name="Google Shape;25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"/>
          <p:cNvSpPr txBox="1"/>
          <p:nvPr/>
        </p:nvSpPr>
        <p:spPr>
          <a:xfrm>
            <a:off x="309489" y="1480261"/>
            <a:ext cx="5786400" cy="4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Permissions assigned to users, groups, and roles are defined by the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Policies</a:t>
            </a:r>
            <a:endParaRPr/>
          </a:p>
          <a:p>
            <a:pPr indent="-1905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Policies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written in a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document</a:t>
            </a:r>
            <a:endParaRPr/>
          </a:p>
          <a:p>
            <a:pPr indent="-1905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Don’t give more permissions than a user needs (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Least Privilege Principle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1905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5614" y="662781"/>
            <a:ext cx="6056386" cy="5522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/>
          <p:nvPr>
            <p:ph type="title"/>
          </p:nvPr>
        </p:nvSpPr>
        <p:spPr>
          <a:xfrm>
            <a:off x="309489" y="0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IAM Permissions</a:t>
            </a:r>
            <a:endParaRPr/>
          </a:p>
        </p:txBody>
      </p:sp>
      <p:sp>
        <p:nvSpPr>
          <p:cNvPr id="263" name="Google Shape;263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264" name="Google Shape;26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5"/>
          <p:cNvSpPr txBox="1"/>
          <p:nvPr/>
        </p:nvSpPr>
        <p:spPr>
          <a:xfrm>
            <a:off x="309489" y="1480261"/>
            <a:ext cx="57864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Consists of: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policy language version, always include “2012-10-17”</a:t>
            </a:r>
            <a:endParaRPr/>
          </a:p>
          <a:p>
            <a:pPr indent="-1905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Statement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one or more individual statements (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required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5614" y="662781"/>
            <a:ext cx="6056386" cy="5522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/>
          <p:nvPr>
            <p:ph type="title"/>
          </p:nvPr>
        </p:nvSpPr>
        <p:spPr>
          <a:xfrm>
            <a:off x="309489" y="0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IAM Permissions</a:t>
            </a:r>
            <a:endParaRPr/>
          </a:p>
        </p:txBody>
      </p:sp>
      <p:sp>
        <p:nvSpPr>
          <p:cNvPr id="272" name="Google Shape;272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273" name="Google Shape;27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6"/>
          <p:cNvSpPr txBox="1"/>
          <p:nvPr/>
        </p:nvSpPr>
        <p:spPr>
          <a:xfrm>
            <a:off x="309489" y="1480261"/>
            <a:ext cx="5786400" cy="3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Statement consists of: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whether the statement allows or denies access (Allow, Deny)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list of actions this policy allows or denies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Resource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list of resources to which the actions applied to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“*” Means Anything</a:t>
            </a:r>
            <a:endParaRPr/>
          </a:p>
        </p:txBody>
      </p:sp>
      <p:pic>
        <p:nvPicPr>
          <p:cNvPr id="275" name="Google Shape;27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5614" y="662781"/>
            <a:ext cx="6056386" cy="5522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310" y="404968"/>
            <a:ext cx="11732658" cy="5736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464" y="1440007"/>
            <a:ext cx="8215071" cy="397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817" y="922879"/>
            <a:ext cx="9765038" cy="496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62" y="555092"/>
            <a:ext cx="10845591" cy="559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6" name="Google Shape;296;p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Securing a new AWS account: Account root user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Step 1: Stop using the account root user as soon as possible.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Securing a new AWS account: MFA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Step 2: Enable multi-factor authentication (MFA).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Securing a new AWS account: AWS CloudTrail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Step 3: Use AWS CloudTrail.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Securing a new AWS account: Billing reports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Step 4: Enable a billing report, such as the AWS Cost and UsageReport.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Best practices to secure an AWS account:.</a:t>
            </a:r>
            <a:endParaRPr/>
          </a:p>
        </p:txBody>
      </p:sp>
      <p:sp>
        <p:nvSpPr>
          <p:cNvPr id="302" name="Google Shape;302;p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Secure logins with multi-factor authentication (MFA).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Delete account root user access keys..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Create individual IAM users and grant permissions according to the principle of least privilege..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groups to assign permissions to IAM users..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Configure a strong password policy..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Delegate using roles instead of sharing credentials..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Monitor account activity by using AWS CloudTrail.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1066" y="566176"/>
            <a:ext cx="7080158" cy="524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0784" y="514629"/>
            <a:ext cx="7570134" cy="540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6291" y="512388"/>
            <a:ext cx="6572250" cy="5930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257" y="123363"/>
            <a:ext cx="8497486" cy="6611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125" y="447259"/>
            <a:ext cx="9497751" cy="5963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224" y="910088"/>
            <a:ext cx="10029957" cy="510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139" y="407837"/>
            <a:ext cx="10710148" cy="5549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406" y="401253"/>
            <a:ext cx="11332553" cy="6027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381" y="335454"/>
            <a:ext cx="11726157" cy="5954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3014e27c24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763250" cy="5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g3014e27c24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506200" cy="55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g3014e27c24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591800" cy="53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479" y="351019"/>
            <a:ext cx="10614649" cy="6128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3014e27c24b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787875" cy="60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491" y="451527"/>
            <a:ext cx="9955746" cy="6037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480" y="552319"/>
            <a:ext cx="11543020" cy="453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750" y="566873"/>
            <a:ext cx="11435746" cy="449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g3014e27c24b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896301" cy="61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44" y="386024"/>
            <a:ext cx="11313222" cy="5751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>
            <p:ph type="title"/>
          </p:nvPr>
        </p:nvSpPr>
        <p:spPr>
          <a:xfrm>
            <a:off x="690926" y="0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Shared Responsibility Model</a:t>
            </a:r>
            <a:endParaRPr/>
          </a:p>
        </p:txBody>
      </p:sp>
      <p:sp>
        <p:nvSpPr>
          <p:cNvPr id="140" name="Google Shape;140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141" name="Google Shape;14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"/>
          <p:cNvSpPr txBox="1"/>
          <p:nvPr/>
        </p:nvSpPr>
        <p:spPr>
          <a:xfrm>
            <a:off x="690925" y="1325563"/>
            <a:ext cx="11351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responsibilities: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security of data centers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and software infrastructure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infrastructure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Virtualization infrastructure (Instance isolation)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3014e27c24b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925175" cy="56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3014e27c24b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591800" cy="53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g3014e27c24b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82992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/>
          <p:nvPr>
            <p:ph type="title"/>
          </p:nvPr>
        </p:nvSpPr>
        <p:spPr>
          <a:xfrm>
            <a:off x="690925" y="0"/>
            <a:ext cx="9240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Security, identity, and compliance Service Category</a:t>
            </a:r>
            <a:endParaRPr/>
          </a:p>
        </p:txBody>
      </p:sp>
      <p:pic>
        <p:nvPicPr>
          <p:cNvPr descr="Amazon Web Services, Inc. | Zoom Partner" id="422" name="Google Shape;42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163" y="1508130"/>
            <a:ext cx="1550763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8292" y="2970333"/>
            <a:ext cx="1118795" cy="121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7473" y="4396249"/>
            <a:ext cx="1528141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98985" y="4442947"/>
            <a:ext cx="1096302" cy="109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64603" y="2788290"/>
            <a:ext cx="1247589" cy="132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06119" y="1508130"/>
            <a:ext cx="11938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5"/>
          <p:cNvSpPr txBox="1"/>
          <p:nvPr/>
        </p:nvSpPr>
        <p:spPr>
          <a:xfrm>
            <a:off x="2456659" y="1497673"/>
            <a:ext cx="216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IAM: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Control access to AWS services for users.</a:t>
            </a:r>
            <a:endParaRPr/>
          </a:p>
        </p:txBody>
      </p:sp>
      <p:sp>
        <p:nvSpPr>
          <p:cNvPr id="430" name="Google Shape;430;p45"/>
          <p:cNvSpPr txBox="1"/>
          <p:nvPr/>
        </p:nvSpPr>
        <p:spPr>
          <a:xfrm>
            <a:off x="7790940" y="1664793"/>
            <a:ext cx="3186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Shield: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Protect against DDoS attacks.</a:t>
            </a:r>
            <a:endParaRPr/>
          </a:p>
        </p:txBody>
      </p:sp>
      <p:sp>
        <p:nvSpPr>
          <p:cNvPr id="431" name="Google Shape;431;p45"/>
          <p:cNvSpPr txBox="1"/>
          <p:nvPr/>
        </p:nvSpPr>
        <p:spPr>
          <a:xfrm>
            <a:off x="2528964" y="4260806"/>
            <a:ext cx="38367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Cognito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user authentication and management service that enables developers to add sign-up, sign-in, and access control features to their applications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5"/>
          <p:cNvSpPr txBox="1"/>
          <p:nvPr/>
        </p:nvSpPr>
        <p:spPr>
          <a:xfrm>
            <a:off x="2413072" y="2970189"/>
            <a:ext cx="2990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Organizations: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service that enables you to centrally manage multiple AWS accounts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5"/>
          <p:cNvSpPr txBox="1"/>
          <p:nvPr/>
        </p:nvSpPr>
        <p:spPr>
          <a:xfrm>
            <a:off x="7595287" y="4290640"/>
            <a:ext cx="3836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Artifact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provides on-demand access to AWS security and compliance reports and select online agreements.</a:t>
            </a:r>
            <a:endParaRPr/>
          </a:p>
        </p:txBody>
      </p:sp>
      <p:sp>
        <p:nvSpPr>
          <p:cNvPr id="434" name="Google Shape;434;p45"/>
          <p:cNvSpPr txBox="1"/>
          <p:nvPr/>
        </p:nvSpPr>
        <p:spPr>
          <a:xfrm>
            <a:off x="7712192" y="2963464"/>
            <a:ext cx="299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KMS: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enables you to create and manage keys.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587" y="594921"/>
            <a:ext cx="10410637" cy="494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/>
          <p:nvPr>
            <p:ph type="title"/>
          </p:nvPr>
        </p:nvSpPr>
        <p:spPr>
          <a:xfrm>
            <a:off x="2527208" y="0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LAB SCENARIO</a:t>
            </a:r>
            <a:endParaRPr/>
          </a:p>
        </p:txBody>
      </p:sp>
      <p:sp>
        <p:nvSpPr>
          <p:cNvPr id="445" name="Google Shape;445;p4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446" name="Google Shape;44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4086" y="1048043"/>
            <a:ext cx="9523828" cy="4761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8"/>
          <p:cNvSpPr txBox="1"/>
          <p:nvPr>
            <p:ph type="title"/>
          </p:nvPr>
        </p:nvSpPr>
        <p:spPr>
          <a:xfrm>
            <a:off x="2527208" y="0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453" name="Google Shape;453;p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454" name="Google Shape;45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8"/>
          <p:cNvPicPr preferRelativeResize="0"/>
          <p:nvPr/>
        </p:nvPicPr>
        <p:blipFill rotWithShape="1">
          <a:blip r:embed="rId4">
            <a:alphaModFix/>
          </a:blip>
          <a:srcRect b="5323" l="0" r="0" t="11634"/>
          <a:stretch/>
        </p:blipFill>
        <p:spPr>
          <a:xfrm>
            <a:off x="0" y="0"/>
            <a:ext cx="12144375" cy="569516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8"/>
          <p:cNvSpPr txBox="1"/>
          <p:nvPr/>
        </p:nvSpPr>
        <p:spPr>
          <a:xfrm>
            <a:off x="1879514" y="5743136"/>
            <a:ext cx="84216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Available Regions</a:t>
            </a:r>
            <a:endParaRPr/>
          </a:p>
        </p:txBody>
      </p:sp>
      <p:sp>
        <p:nvSpPr>
          <p:cNvPr id="457" name="Google Shape;457;p48"/>
          <p:cNvSpPr/>
          <p:nvPr/>
        </p:nvSpPr>
        <p:spPr>
          <a:xfrm>
            <a:off x="7721600" y="0"/>
            <a:ext cx="1219200" cy="304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9"/>
          <p:cNvSpPr txBox="1"/>
          <p:nvPr>
            <p:ph type="title"/>
          </p:nvPr>
        </p:nvSpPr>
        <p:spPr>
          <a:xfrm>
            <a:off x="2527208" y="0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463" name="Google Shape;463;p4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464" name="Google Shape;46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9"/>
          <p:cNvPicPr preferRelativeResize="0"/>
          <p:nvPr/>
        </p:nvPicPr>
        <p:blipFill rotWithShape="1">
          <a:blip r:embed="rId4">
            <a:alphaModFix/>
          </a:blip>
          <a:srcRect b="4917" l="0" r="0" t="11588"/>
          <a:stretch/>
        </p:blipFill>
        <p:spPr>
          <a:xfrm>
            <a:off x="0" y="0"/>
            <a:ext cx="12180718" cy="5743137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9"/>
          <p:cNvSpPr txBox="1"/>
          <p:nvPr/>
        </p:nvSpPr>
        <p:spPr>
          <a:xfrm>
            <a:off x="1879514" y="5743136"/>
            <a:ext cx="84216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search for IAM Service</a:t>
            </a:r>
            <a:endParaRPr/>
          </a:p>
        </p:txBody>
      </p:sp>
      <p:sp>
        <p:nvSpPr>
          <p:cNvPr id="467" name="Google Shape;467;p49"/>
          <p:cNvSpPr/>
          <p:nvPr/>
        </p:nvSpPr>
        <p:spPr>
          <a:xfrm>
            <a:off x="1472119" y="0"/>
            <a:ext cx="4714200" cy="337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0"/>
          <p:cNvSpPr txBox="1"/>
          <p:nvPr>
            <p:ph type="title"/>
          </p:nvPr>
        </p:nvSpPr>
        <p:spPr>
          <a:xfrm>
            <a:off x="2527208" y="0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473" name="Google Shape;473;p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474" name="Google Shape;47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0"/>
          <p:cNvPicPr preferRelativeResize="0"/>
          <p:nvPr/>
        </p:nvPicPr>
        <p:blipFill rotWithShape="1">
          <a:blip r:embed="rId4">
            <a:alphaModFix/>
          </a:blip>
          <a:srcRect b="5230" l="0" r="0" t="11484"/>
          <a:stretch/>
        </p:blipFill>
        <p:spPr>
          <a:xfrm>
            <a:off x="0" y="0"/>
            <a:ext cx="12144375" cy="5711484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0"/>
          <p:cNvSpPr txBox="1"/>
          <p:nvPr/>
        </p:nvSpPr>
        <p:spPr>
          <a:xfrm>
            <a:off x="1879514" y="5743136"/>
            <a:ext cx="84216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search for IAM Service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482" name="Google Shape;48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1"/>
          <p:cNvPicPr preferRelativeResize="0"/>
          <p:nvPr/>
        </p:nvPicPr>
        <p:blipFill rotWithShape="1">
          <a:blip r:embed="rId4">
            <a:alphaModFix/>
          </a:blip>
          <a:srcRect b="4815" l="0" r="0" t="11284"/>
          <a:stretch/>
        </p:blipFill>
        <p:spPr>
          <a:xfrm>
            <a:off x="0" y="0"/>
            <a:ext cx="12144375" cy="5753687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1"/>
          <p:cNvSpPr txBox="1"/>
          <p:nvPr/>
        </p:nvSpPr>
        <p:spPr>
          <a:xfrm>
            <a:off x="1879514" y="5743136"/>
            <a:ext cx="84216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IAM is a Global Service</a:t>
            </a:r>
            <a:endParaRPr/>
          </a:p>
        </p:txBody>
      </p:sp>
      <p:sp>
        <p:nvSpPr>
          <p:cNvPr id="485" name="Google Shape;485;p51"/>
          <p:cNvSpPr/>
          <p:nvPr/>
        </p:nvSpPr>
        <p:spPr>
          <a:xfrm>
            <a:off x="7721600" y="0"/>
            <a:ext cx="1219200" cy="304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 txBox="1"/>
          <p:nvPr>
            <p:ph type="title"/>
          </p:nvPr>
        </p:nvSpPr>
        <p:spPr>
          <a:xfrm>
            <a:off x="690926" y="0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Shared Responsibility Model</a:t>
            </a:r>
            <a:endParaRPr/>
          </a:p>
        </p:txBody>
      </p:sp>
      <p:sp>
        <p:nvSpPr>
          <p:cNvPr id="149" name="Google Shape;149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150" name="Google Shape;15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"/>
          <p:cNvSpPr txBox="1"/>
          <p:nvPr/>
        </p:nvSpPr>
        <p:spPr>
          <a:xfrm>
            <a:off x="690925" y="1325563"/>
            <a:ext cx="11351100" cy="4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responsibilities: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Amazon Elastic Compute Cloud (Amazon EC2) instance operating system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group configuration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or host-based firewalls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configurations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 management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491" name="Google Shape;49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2"/>
          <p:cNvPicPr preferRelativeResize="0"/>
          <p:nvPr/>
        </p:nvPicPr>
        <p:blipFill rotWithShape="1">
          <a:blip r:embed="rId4">
            <a:alphaModFix/>
          </a:blip>
          <a:srcRect b="5230" l="0" r="0" t="11484"/>
          <a:stretch/>
        </p:blipFill>
        <p:spPr>
          <a:xfrm>
            <a:off x="0" y="0"/>
            <a:ext cx="12144375" cy="5711484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2"/>
          <p:cNvSpPr txBox="1"/>
          <p:nvPr/>
        </p:nvSpPr>
        <p:spPr>
          <a:xfrm>
            <a:off x="1879514" y="5743136"/>
            <a:ext cx="84216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2: Explore Users (user-1)</a:t>
            </a:r>
            <a:endParaRPr/>
          </a:p>
        </p:txBody>
      </p:sp>
      <p:sp>
        <p:nvSpPr>
          <p:cNvPr id="494" name="Google Shape;494;p52"/>
          <p:cNvSpPr/>
          <p:nvPr/>
        </p:nvSpPr>
        <p:spPr>
          <a:xfrm>
            <a:off x="47171" y="2870256"/>
            <a:ext cx="1219200" cy="304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500" name="Google Shape;50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3"/>
          <p:cNvPicPr preferRelativeResize="0"/>
          <p:nvPr/>
        </p:nvPicPr>
        <p:blipFill rotWithShape="1">
          <a:blip r:embed="rId4">
            <a:alphaModFix/>
          </a:blip>
          <a:srcRect b="5230" l="0" r="0" t="11484"/>
          <a:stretch/>
        </p:blipFill>
        <p:spPr>
          <a:xfrm>
            <a:off x="0" y="0"/>
            <a:ext cx="12144375" cy="5711484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3"/>
          <p:cNvSpPr txBox="1"/>
          <p:nvPr/>
        </p:nvSpPr>
        <p:spPr>
          <a:xfrm>
            <a:off x="1879514" y="5743136"/>
            <a:ext cx="84216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2: Explore Users (user-2)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508" name="Google Shape;50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4"/>
          <p:cNvPicPr preferRelativeResize="0"/>
          <p:nvPr/>
        </p:nvPicPr>
        <p:blipFill rotWithShape="1">
          <a:blip r:embed="rId4">
            <a:alphaModFix/>
          </a:blip>
          <a:srcRect b="5430" l="0" r="0" t="11285"/>
          <a:stretch/>
        </p:blipFill>
        <p:spPr>
          <a:xfrm>
            <a:off x="0" y="0"/>
            <a:ext cx="12144375" cy="571148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4"/>
          <p:cNvSpPr txBox="1"/>
          <p:nvPr/>
        </p:nvSpPr>
        <p:spPr>
          <a:xfrm>
            <a:off x="1879514" y="5743136"/>
            <a:ext cx="84216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3: Explore Groups (No users Assigned)</a:t>
            </a:r>
            <a:endParaRPr/>
          </a:p>
        </p:txBody>
      </p:sp>
      <p:sp>
        <p:nvSpPr>
          <p:cNvPr id="511" name="Google Shape;511;p54"/>
          <p:cNvSpPr/>
          <p:nvPr/>
        </p:nvSpPr>
        <p:spPr>
          <a:xfrm>
            <a:off x="47625" y="2623513"/>
            <a:ext cx="1219200" cy="304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54"/>
          <p:cNvSpPr/>
          <p:nvPr/>
        </p:nvSpPr>
        <p:spPr>
          <a:xfrm>
            <a:off x="6937829" y="2471112"/>
            <a:ext cx="653100" cy="9579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518" name="Google Shape;51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5"/>
          <p:cNvPicPr preferRelativeResize="0"/>
          <p:nvPr/>
        </p:nvPicPr>
        <p:blipFill rotWithShape="1">
          <a:blip r:embed="rId4">
            <a:alphaModFix/>
          </a:blip>
          <a:srcRect b="4812" l="0" r="0" t="11491"/>
          <a:stretch/>
        </p:blipFill>
        <p:spPr>
          <a:xfrm>
            <a:off x="0" y="0"/>
            <a:ext cx="12144375" cy="573961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5"/>
          <p:cNvSpPr txBox="1"/>
          <p:nvPr/>
        </p:nvSpPr>
        <p:spPr>
          <a:xfrm>
            <a:off x="1879514" y="5743136"/>
            <a:ext cx="84216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3: Explore Groups (EC2-Support group)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526" name="Google Shape;52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6"/>
          <p:cNvPicPr preferRelativeResize="0"/>
          <p:nvPr/>
        </p:nvPicPr>
        <p:blipFill rotWithShape="1">
          <a:blip r:embed="rId4">
            <a:alphaModFix/>
          </a:blip>
          <a:srcRect b="5850" l="0" r="0" t="11278"/>
          <a:stretch/>
        </p:blipFill>
        <p:spPr>
          <a:xfrm>
            <a:off x="0" y="0"/>
            <a:ext cx="12144375" cy="56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6"/>
          <p:cNvSpPr txBox="1"/>
          <p:nvPr/>
        </p:nvSpPr>
        <p:spPr>
          <a:xfrm>
            <a:off x="1879514" y="5743136"/>
            <a:ext cx="84216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4: Explore Permissions for this group</a:t>
            </a:r>
            <a:endParaRPr/>
          </a:p>
        </p:txBody>
      </p:sp>
      <p:sp>
        <p:nvSpPr>
          <p:cNvPr id="529" name="Google Shape;529;p56"/>
          <p:cNvSpPr/>
          <p:nvPr/>
        </p:nvSpPr>
        <p:spPr>
          <a:xfrm>
            <a:off x="3487510" y="2434827"/>
            <a:ext cx="1219200" cy="304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6"/>
          <p:cNvSpPr/>
          <p:nvPr/>
        </p:nvSpPr>
        <p:spPr>
          <a:xfrm>
            <a:off x="3777795" y="4757112"/>
            <a:ext cx="1955400" cy="417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537" name="Google Shape;53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7"/>
          <p:cNvPicPr preferRelativeResize="0"/>
          <p:nvPr/>
        </p:nvPicPr>
        <p:blipFill rotWithShape="1">
          <a:blip r:embed="rId4">
            <a:alphaModFix/>
          </a:blip>
          <a:srcRect b="5433" l="0" r="0" t="11489"/>
          <a:stretch/>
        </p:blipFill>
        <p:spPr>
          <a:xfrm>
            <a:off x="0" y="0"/>
            <a:ext cx="12144375" cy="5697416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7"/>
          <p:cNvSpPr txBox="1"/>
          <p:nvPr/>
        </p:nvSpPr>
        <p:spPr>
          <a:xfrm>
            <a:off x="1879514" y="5743136"/>
            <a:ext cx="84216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AmazonEC2ReadOnlyAccess</a:t>
            </a: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Policy </a:t>
            </a:r>
            <a:endParaRPr/>
          </a:p>
        </p:txBody>
      </p:sp>
      <p:sp>
        <p:nvSpPr>
          <p:cNvPr id="540" name="Google Shape;540;p57"/>
          <p:cNvSpPr/>
          <p:nvPr/>
        </p:nvSpPr>
        <p:spPr>
          <a:xfrm>
            <a:off x="2819853" y="2431367"/>
            <a:ext cx="1955400" cy="311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57"/>
          <p:cNvSpPr/>
          <p:nvPr/>
        </p:nvSpPr>
        <p:spPr>
          <a:xfrm>
            <a:off x="10174514" y="1160584"/>
            <a:ext cx="957900" cy="417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8"/>
          <p:cNvSpPr txBox="1"/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47" name="Google Shape;547;p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548" name="Google Shape;54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8"/>
          <p:cNvPicPr preferRelativeResize="0"/>
          <p:nvPr/>
        </p:nvPicPr>
        <p:blipFill rotWithShape="1">
          <a:blip r:embed="rId4">
            <a:alphaModFix/>
          </a:blip>
          <a:srcRect b="4812" l="0" r="0" t="11491"/>
          <a:stretch/>
        </p:blipFill>
        <p:spPr>
          <a:xfrm>
            <a:off x="0" y="0"/>
            <a:ext cx="12144375" cy="573961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8"/>
          <p:cNvSpPr txBox="1"/>
          <p:nvPr/>
        </p:nvSpPr>
        <p:spPr>
          <a:xfrm>
            <a:off x="1879514" y="5743136"/>
            <a:ext cx="84216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JSON Document 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556" name="Google Shape;55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9"/>
          <p:cNvPicPr preferRelativeResize="0"/>
          <p:nvPr/>
        </p:nvPicPr>
        <p:blipFill rotWithShape="1">
          <a:blip r:embed="rId4">
            <a:alphaModFix/>
          </a:blip>
          <a:srcRect b="5025" l="0" r="0" t="11487"/>
          <a:stretch/>
        </p:blipFill>
        <p:spPr>
          <a:xfrm>
            <a:off x="0" y="0"/>
            <a:ext cx="12144375" cy="572555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9"/>
          <p:cNvSpPr txBox="1"/>
          <p:nvPr/>
        </p:nvSpPr>
        <p:spPr>
          <a:xfrm>
            <a:off x="1879514" y="5743136"/>
            <a:ext cx="84216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5: Add users to groups (S3-Support group)</a:t>
            </a:r>
            <a:endParaRPr/>
          </a:p>
        </p:txBody>
      </p:sp>
      <p:sp>
        <p:nvSpPr>
          <p:cNvPr id="559" name="Google Shape;559;p59"/>
          <p:cNvSpPr/>
          <p:nvPr/>
        </p:nvSpPr>
        <p:spPr>
          <a:xfrm>
            <a:off x="9982200" y="3947887"/>
            <a:ext cx="1251900" cy="445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565" name="Google Shape;56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0"/>
          <p:cNvPicPr preferRelativeResize="0"/>
          <p:nvPr/>
        </p:nvPicPr>
        <p:blipFill rotWithShape="1">
          <a:blip r:embed="rId4">
            <a:alphaModFix/>
          </a:blip>
          <a:srcRect b="5022" l="0" r="0" t="11693"/>
          <a:stretch/>
        </p:blipFill>
        <p:spPr>
          <a:xfrm>
            <a:off x="0" y="0"/>
            <a:ext cx="12144375" cy="5711484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0"/>
          <p:cNvSpPr txBox="1"/>
          <p:nvPr/>
        </p:nvSpPr>
        <p:spPr>
          <a:xfrm>
            <a:off x="1879514" y="5743136"/>
            <a:ext cx="84216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5: Add users to groups (S3-Support group)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573" name="Google Shape;57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1"/>
          <p:cNvPicPr preferRelativeResize="0"/>
          <p:nvPr/>
        </p:nvPicPr>
        <p:blipFill rotWithShape="1">
          <a:blip r:embed="rId4">
            <a:alphaModFix/>
          </a:blip>
          <a:srcRect b="4825" l="0" r="0" t="11688"/>
          <a:stretch/>
        </p:blipFill>
        <p:spPr>
          <a:xfrm>
            <a:off x="0" y="0"/>
            <a:ext cx="12144375" cy="5725551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1"/>
          <p:cNvSpPr txBox="1"/>
          <p:nvPr/>
        </p:nvSpPr>
        <p:spPr>
          <a:xfrm>
            <a:off x="1879513" y="5743136"/>
            <a:ext cx="85272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5: Add users to groups (EC2-Support group)</a:t>
            </a:r>
            <a:endParaRPr/>
          </a:p>
        </p:txBody>
      </p:sp>
      <p:sp>
        <p:nvSpPr>
          <p:cNvPr id="576" name="Google Shape;576;p61"/>
          <p:cNvSpPr/>
          <p:nvPr/>
        </p:nvSpPr>
        <p:spPr>
          <a:xfrm>
            <a:off x="9982200" y="3773715"/>
            <a:ext cx="1251900" cy="445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832" y="324709"/>
            <a:ext cx="11918909" cy="593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2"/>
          <p:cNvSpPr txBox="1"/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82" name="Google Shape;582;p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583" name="Google Shape;58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2"/>
          <p:cNvPicPr preferRelativeResize="0"/>
          <p:nvPr/>
        </p:nvPicPr>
        <p:blipFill rotWithShape="1">
          <a:blip r:embed="rId4">
            <a:alphaModFix/>
          </a:blip>
          <a:srcRect b="5029" l="0" r="0" t="11281"/>
          <a:stretch/>
        </p:blipFill>
        <p:spPr>
          <a:xfrm>
            <a:off x="0" y="0"/>
            <a:ext cx="12144375" cy="5739619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2"/>
          <p:cNvSpPr txBox="1"/>
          <p:nvPr/>
        </p:nvSpPr>
        <p:spPr>
          <a:xfrm>
            <a:off x="1879513" y="5743136"/>
            <a:ext cx="85272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5: Add users to groups (EC2-Support group)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591" name="Google Shape;59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3"/>
          <p:cNvPicPr preferRelativeResize="0"/>
          <p:nvPr/>
        </p:nvPicPr>
        <p:blipFill rotWithShape="1">
          <a:blip r:embed="rId4">
            <a:alphaModFix/>
          </a:blip>
          <a:srcRect b="5025" l="0" r="0" t="11487"/>
          <a:stretch/>
        </p:blipFill>
        <p:spPr>
          <a:xfrm>
            <a:off x="0" y="0"/>
            <a:ext cx="12144375" cy="5725551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63"/>
          <p:cNvSpPr txBox="1"/>
          <p:nvPr/>
        </p:nvSpPr>
        <p:spPr>
          <a:xfrm>
            <a:off x="1879513" y="5743136"/>
            <a:ext cx="85272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5: Add users to groups</a:t>
            </a:r>
            <a:endParaRPr/>
          </a:p>
        </p:txBody>
      </p:sp>
      <p:sp>
        <p:nvSpPr>
          <p:cNvPr id="594" name="Google Shape;594;p63"/>
          <p:cNvSpPr/>
          <p:nvPr/>
        </p:nvSpPr>
        <p:spPr>
          <a:xfrm>
            <a:off x="6836229" y="2293258"/>
            <a:ext cx="870900" cy="1248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00" name="Google Shape;60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4"/>
          <p:cNvPicPr preferRelativeResize="0"/>
          <p:nvPr/>
        </p:nvPicPr>
        <p:blipFill rotWithShape="1">
          <a:blip r:embed="rId4">
            <a:alphaModFix/>
          </a:blip>
          <a:srcRect b="5025" l="0" r="0" t="11487"/>
          <a:stretch/>
        </p:blipFill>
        <p:spPr>
          <a:xfrm>
            <a:off x="0" y="0"/>
            <a:ext cx="12144375" cy="5725551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4"/>
          <p:cNvSpPr txBox="1"/>
          <p:nvPr/>
        </p:nvSpPr>
        <p:spPr>
          <a:xfrm>
            <a:off x="1879513" y="5743136"/>
            <a:ext cx="85272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5: Test Permissions (login as user-1)</a:t>
            </a:r>
            <a:endParaRPr/>
          </a:p>
        </p:txBody>
      </p:sp>
      <p:sp>
        <p:nvSpPr>
          <p:cNvPr id="603" name="Google Shape;603;p64"/>
          <p:cNvSpPr/>
          <p:nvPr/>
        </p:nvSpPr>
        <p:spPr>
          <a:xfrm>
            <a:off x="47625" y="1944915"/>
            <a:ext cx="1026300" cy="290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64"/>
          <p:cNvSpPr/>
          <p:nvPr/>
        </p:nvSpPr>
        <p:spPr>
          <a:xfrm>
            <a:off x="8610600" y="3222172"/>
            <a:ext cx="2565300" cy="740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5"/>
          <p:cNvSpPr txBox="1"/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10" name="Google Shape;610;p65"/>
          <p:cNvSpPr txBox="1"/>
          <p:nvPr>
            <p:ph idx="1" type="body"/>
          </p:nvPr>
        </p:nvSpPr>
        <p:spPr>
          <a:xfrm>
            <a:off x="1243104" y="2776936"/>
            <a:ext cx="2882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11" name="Google Shape;611;p65"/>
          <p:cNvSpPr txBox="1"/>
          <p:nvPr>
            <p:ph idx="3" type="body"/>
          </p:nvPr>
        </p:nvSpPr>
        <p:spPr>
          <a:xfrm>
            <a:off x="4647665" y="2776936"/>
            <a:ext cx="2896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12" name="Google Shape;612;p65"/>
          <p:cNvSpPr txBox="1"/>
          <p:nvPr>
            <p:ph idx="5" type="body"/>
          </p:nvPr>
        </p:nvSpPr>
        <p:spPr>
          <a:xfrm>
            <a:off x="8066421" y="2776936"/>
            <a:ext cx="2882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13" name="Google Shape;613;p6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4" name="Google Shape;614;p65"/>
          <p:cNvPicPr preferRelativeResize="0"/>
          <p:nvPr/>
        </p:nvPicPr>
        <p:blipFill rotWithShape="1">
          <a:blip r:embed="rId3">
            <a:alphaModFix/>
          </a:blip>
          <a:srcRect b="4614" l="0" r="0" t="11485"/>
          <a:stretch/>
        </p:blipFill>
        <p:spPr>
          <a:xfrm>
            <a:off x="0" y="0"/>
            <a:ext cx="12144375" cy="5753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azon Web Services, Inc. | Zoom Partner" id="615" name="Google Shape;615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5"/>
          <p:cNvSpPr txBox="1"/>
          <p:nvPr/>
        </p:nvSpPr>
        <p:spPr>
          <a:xfrm>
            <a:off x="1879513" y="5743136"/>
            <a:ext cx="85272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user-1 is IAM user</a:t>
            </a:r>
            <a:endParaRPr/>
          </a:p>
        </p:txBody>
      </p:sp>
      <p:sp>
        <p:nvSpPr>
          <p:cNvPr id="617" name="Google Shape;617;p65"/>
          <p:cNvSpPr/>
          <p:nvPr/>
        </p:nvSpPr>
        <p:spPr>
          <a:xfrm>
            <a:off x="9124042" y="385538"/>
            <a:ext cx="2565300" cy="740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23" name="Google Shape;62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6"/>
          <p:cNvPicPr preferRelativeResize="0"/>
          <p:nvPr/>
        </p:nvPicPr>
        <p:blipFill rotWithShape="1">
          <a:blip r:embed="rId4">
            <a:alphaModFix/>
          </a:blip>
          <a:srcRect b="4825" l="0" r="0" t="11688"/>
          <a:stretch/>
        </p:blipFill>
        <p:spPr>
          <a:xfrm>
            <a:off x="0" y="0"/>
            <a:ext cx="12144375" cy="5725551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6"/>
          <p:cNvSpPr txBox="1"/>
          <p:nvPr/>
        </p:nvSpPr>
        <p:spPr>
          <a:xfrm>
            <a:off x="1879513" y="5743136"/>
            <a:ext cx="85272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user-1 has “S3-Read-Only-Access” Permission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7"/>
          <p:cNvSpPr txBox="1"/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32" name="Google Shape;632;p6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33" name="Google Shape;63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7"/>
          <p:cNvPicPr preferRelativeResize="0"/>
          <p:nvPr/>
        </p:nvPicPr>
        <p:blipFill rotWithShape="1">
          <a:blip r:embed="rId4">
            <a:alphaModFix/>
          </a:blip>
          <a:srcRect b="4812" l="0" r="0" t="11491"/>
          <a:stretch/>
        </p:blipFill>
        <p:spPr>
          <a:xfrm>
            <a:off x="0" y="0"/>
            <a:ext cx="12144375" cy="573961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67"/>
          <p:cNvSpPr txBox="1"/>
          <p:nvPr/>
        </p:nvSpPr>
        <p:spPr>
          <a:xfrm>
            <a:off x="1879513" y="5743136"/>
            <a:ext cx="86433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user-1 doesn’t have permission to access EC2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8"/>
          <p:cNvSpPr txBox="1"/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41" name="Google Shape;641;p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42" name="Google Shape;64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68"/>
          <p:cNvPicPr preferRelativeResize="0"/>
          <p:nvPr/>
        </p:nvPicPr>
        <p:blipFill rotWithShape="1">
          <a:blip r:embed="rId4">
            <a:alphaModFix/>
          </a:blip>
          <a:srcRect b="4814" l="0" r="0" t="10875"/>
          <a:stretch/>
        </p:blipFill>
        <p:spPr>
          <a:xfrm>
            <a:off x="0" y="0"/>
            <a:ext cx="12144375" cy="5781821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8"/>
          <p:cNvSpPr txBox="1"/>
          <p:nvPr/>
        </p:nvSpPr>
        <p:spPr>
          <a:xfrm>
            <a:off x="1879513" y="5743136"/>
            <a:ext cx="86433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user-1 doesn’t have permission to access EC2</a:t>
            </a:r>
            <a:endParaRPr/>
          </a:p>
        </p:txBody>
      </p:sp>
      <p:sp>
        <p:nvSpPr>
          <p:cNvPr id="645" name="Google Shape;645;p68"/>
          <p:cNvSpPr/>
          <p:nvPr/>
        </p:nvSpPr>
        <p:spPr>
          <a:xfrm>
            <a:off x="2206171" y="1477512"/>
            <a:ext cx="9419700" cy="740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9"/>
          <p:cNvSpPr txBox="1"/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1" name="Google Shape;651;p6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52" name="Google Shape;65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9"/>
          <p:cNvPicPr preferRelativeResize="0"/>
          <p:nvPr/>
        </p:nvPicPr>
        <p:blipFill rotWithShape="1">
          <a:blip r:embed="rId4">
            <a:alphaModFix/>
          </a:blip>
          <a:srcRect b="5021" l="0" r="0" t="10874"/>
          <a:stretch/>
        </p:blipFill>
        <p:spPr>
          <a:xfrm>
            <a:off x="0" y="0"/>
            <a:ext cx="12144375" cy="576775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9"/>
          <p:cNvSpPr txBox="1"/>
          <p:nvPr/>
        </p:nvSpPr>
        <p:spPr>
          <a:xfrm>
            <a:off x="1879513" y="5743136"/>
            <a:ext cx="85272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 as user-2</a:t>
            </a:r>
            <a:endParaRPr/>
          </a:p>
        </p:txBody>
      </p:sp>
      <p:sp>
        <p:nvSpPr>
          <p:cNvPr id="655" name="Google Shape;655;p69"/>
          <p:cNvSpPr/>
          <p:nvPr/>
        </p:nvSpPr>
        <p:spPr>
          <a:xfrm>
            <a:off x="10203541" y="0"/>
            <a:ext cx="1756200" cy="3702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0"/>
          <p:cNvSpPr txBox="1"/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61" name="Google Shape;661;p7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62" name="Google Shape;66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70"/>
          <p:cNvPicPr preferRelativeResize="0"/>
          <p:nvPr/>
        </p:nvPicPr>
        <p:blipFill rotWithShape="1">
          <a:blip r:embed="rId4">
            <a:alphaModFix/>
          </a:blip>
          <a:srcRect b="4617" l="0" r="0" t="11278"/>
          <a:stretch/>
        </p:blipFill>
        <p:spPr>
          <a:xfrm>
            <a:off x="0" y="0"/>
            <a:ext cx="12144375" cy="576775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0"/>
          <p:cNvSpPr txBox="1"/>
          <p:nvPr/>
        </p:nvSpPr>
        <p:spPr>
          <a:xfrm>
            <a:off x="1879513" y="5743136"/>
            <a:ext cx="85272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user-2 doesn’t have permission to access S3 </a:t>
            </a:r>
            <a:endParaRPr/>
          </a:p>
        </p:txBody>
      </p:sp>
      <p:sp>
        <p:nvSpPr>
          <p:cNvPr id="665" name="Google Shape;665;p70"/>
          <p:cNvSpPr/>
          <p:nvPr/>
        </p:nvSpPr>
        <p:spPr>
          <a:xfrm>
            <a:off x="2554513" y="3930425"/>
            <a:ext cx="9419700" cy="1114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1"/>
          <p:cNvSpPr txBox="1"/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71" name="Google Shape;671;p7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72" name="Google Shape;67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71"/>
          <p:cNvPicPr preferRelativeResize="0"/>
          <p:nvPr/>
        </p:nvPicPr>
        <p:blipFill rotWithShape="1">
          <a:blip r:embed="rId4">
            <a:alphaModFix/>
          </a:blip>
          <a:srcRect b="4203" l="0" r="0" t="10870"/>
          <a:stretch/>
        </p:blipFill>
        <p:spPr>
          <a:xfrm>
            <a:off x="0" y="0"/>
            <a:ext cx="12144375" cy="5824024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1"/>
          <p:cNvSpPr txBox="1"/>
          <p:nvPr/>
        </p:nvSpPr>
        <p:spPr>
          <a:xfrm>
            <a:off x="1879513" y="5743136"/>
            <a:ext cx="85272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EC2 is a </a:t>
            </a:r>
            <a:r>
              <a:rPr b="1"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Regional</a:t>
            </a: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Service</a:t>
            </a:r>
            <a:endParaRPr/>
          </a:p>
        </p:txBody>
      </p:sp>
      <p:sp>
        <p:nvSpPr>
          <p:cNvPr id="675" name="Google Shape;675;p71"/>
          <p:cNvSpPr/>
          <p:nvPr/>
        </p:nvSpPr>
        <p:spPr>
          <a:xfrm>
            <a:off x="9390743" y="0"/>
            <a:ext cx="1016100" cy="3702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010" y="421342"/>
            <a:ext cx="11337534" cy="5741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2"/>
          <p:cNvSpPr txBox="1"/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81" name="Google Shape;681;p7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82" name="Google Shape;68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72"/>
          <p:cNvPicPr preferRelativeResize="0"/>
          <p:nvPr/>
        </p:nvPicPr>
        <p:blipFill rotWithShape="1">
          <a:blip r:embed="rId4">
            <a:alphaModFix/>
          </a:blip>
          <a:srcRect b="4617" l="0" r="0" t="11278"/>
          <a:stretch/>
        </p:blipFill>
        <p:spPr>
          <a:xfrm>
            <a:off x="0" y="0"/>
            <a:ext cx="12144375" cy="576775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2"/>
          <p:cNvSpPr txBox="1"/>
          <p:nvPr/>
        </p:nvSpPr>
        <p:spPr>
          <a:xfrm>
            <a:off x="1879513" y="5743136"/>
            <a:ext cx="85272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the region to access EC2 instances</a:t>
            </a:r>
            <a:endParaRPr/>
          </a:p>
        </p:txBody>
      </p:sp>
      <p:sp>
        <p:nvSpPr>
          <p:cNvPr id="685" name="Google Shape;685;p72"/>
          <p:cNvSpPr/>
          <p:nvPr/>
        </p:nvSpPr>
        <p:spPr>
          <a:xfrm>
            <a:off x="9390743" y="0"/>
            <a:ext cx="1016100" cy="3702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3"/>
          <p:cNvSpPr txBox="1"/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91" name="Google Shape;691;p7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92" name="Google Shape;69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73"/>
          <p:cNvPicPr preferRelativeResize="0"/>
          <p:nvPr/>
        </p:nvPicPr>
        <p:blipFill rotWithShape="1">
          <a:blip r:embed="rId4">
            <a:alphaModFix/>
          </a:blip>
          <a:srcRect b="4614" l="0" r="0" t="10868"/>
          <a:stretch/>
        </p:blipFill>
        <p:spPr>
          <a:xfrm>
            <a:off x="0" y="0"/>
            <a:ext cx="12144375" cy="579588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73"/>
          <p:cNvSpPr txBox="1"/>
          <p:nvPr/>
        </p:nvSpPr>
        <p:spPr>
          <a:xfrm>
            <a:off x="1879513" y="5743136"/>
            <a:ext cx="85272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user-2 has “EC2-</a:t>
            </a:r>
            <a:r>
              <a:rPr b="1"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Read-Only</a:t>
            </a: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-Access” Permission</a:t>
            </a:r>
            <a:endParaRPr/>
          </a:p>
        </p:txBody>
      </p:sp>
      <p:sp>
        <p:nvSpPr>
          <p:cNvPr id="695" name="Google Shape;695;p73"/>
          <p:cNvSpPr/>
          <p:nvPr/>
        </p:nvSpPr>
        <p:spPr>
          <a:xfrm>
            <a:off x="7300687" y="707120"/>
            <a:ext cx="1146600" cy="3702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4"/>
          <p:cNvSpPr txBox="1"/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701" name="Google Shape;701;p7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702" name="Google Shape;70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74"/>
          <p:cNvPicPr preferRelativeResize="0"/>
          <p:nvPr/>
        </p:nvPicPr>
        <p:blipFill rotWithShape="1">
          <a:blip r:embed="rId4">
            <a:alphaModFix/>
          </a:blip>
          <a:srcRect b="4815" l="0" r="0" t="11284"/>
          <a:stretch/>
        </p:blipFill>
        <p:spPr>
          <a:xfrm>
            <a:off x="0" y="0"/>
            <a:ext cx="12144375" cy="5753687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74"/>
          <p:cNvSpPr txBox="1"/>
          <p:nvPr/>
        </p:nvSpPr>
        <p:spPr>
          <a:xfrm>
            <a:off x="1879513" y="5743136"/>
            <a:ext cx="85272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user-2 cannot Stop EC2 instance 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5"/>
          <p:cNvSpPr txBox="1"/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10" name="Google Shape;710;p7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711" name="Google Shape;71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75"/>
          <p:cNvPicPr preferRelativeResize="0"/>
          <p:nvPr/>
        </p:nvPicPr>
        <p:blipFill rotWithShape="1">
          <a:blip r:embed="rId4">
            <a:alphaModFix/>
          </a:blip>
          <a:srcRect b="5433" l="0" r="0" t="11489"/>
          <a:stretch/>
        </p:blipFill>
        <p:spPr>
          <a:xfrm>
            <a:off x="0" y="0"/>
            <a:ext cx="12144375" cy="5697416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5"/>
          <p:cNvSpPr txBox="1"/>
          <p:nvPr/>
        </p:nvSpPr>
        <p:spPr>
          <a:xfrm>
            <a:off x="1879513" y="5743136"/>
            <a:ext cx="85272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 as user-3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6"/>
          <p:cNvSpPr txBox="1"/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19" name="Google Shape;719;p7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720" name="Google Shape;72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76"/>
          <p:cNvPicPr preferRelativeResize="0"/>
          <p:nvPr/>
        </p:nvPicPr>
        <p:blipFill rotWithShape="1">
          <a:blip r:embed="rId4">
            <a:alphaModFix/>
          </a:blip>
          <a:srcRect b="4814" l="0" r="0" t="10875"/>
          <a:stretch/>
        </p:blipFill>
        <p:spPr>
          <a:xfrm>
            <a:off x="0" y="0"/>
            <a:ext cx="12144375" cy="5781821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6"/>
          <p:cNvSpPr txBox="1"/>
          <p:nvPr/>
        </p:nvSpPr>
        <p:spPr>
          <a:xfrm>
            <a:off x="1879513" y="5743136"/>
            <a:ext cx="85272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user-3 can Stop EC2 instance 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7"/>
          <p:cNvSpPr txBox="1"/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28" name="Google Shape;728;p7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729" name="Google Shape;72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77"/>
          <p:cNvPicPr preferRelativeResize="0"/>
          <p:nvPr/>
        </p:nvPicPr>
        <p:blipFill rotWithShape="1">
          <a:blip r:embed="rId4">
            <a:alphaModFix/>
          </a:blip>
          <a:srcRect b="4814" l="0" r="0" t="10875"/>
          <a:stretch/>
        </p:blipFill>
        <p:spPr>
          <a:xfrm>
            <a:off x="0" y="0"/>
            <a:ext cx="12144375" cy="5781821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77"/>
          <p:cNvSpPr txBox="1"/>
          <p:nvPr/>
        </p:nvSpPr>
        <p:spPr>
          <a:xfrm>
            <a:off x="1879513" y="5743136"/>
            <a:ext cx="85272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user-3 can Stop EC2 instance </a:t>
            </a:r>
            <a:endParaRPr/>
          </a:p>
        </p:txBody>
      </p:sp>
      <p:sp>
        <p:nvSpPr>
          <p:cNvPr id="732" name="Google Shape;732;p77"/>
          <p:cNvSpPr/>
          <p:nvPr/>
        </p:nvSpPr>
        <p:spPr>
          <a:xfrm>
            <a:off x="7300687" y="707120"/>
            <a:ext cx="1146600" cy="3702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8"/>
          <p:cNvSpPr txBox="1"/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38" name="Google Shape;738;p7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739" name="Google Shape;73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8"/>
          <p:cNvPicPr preferRelativeResize="0"/>
          <p:nvPr/>
        </p:nvPicPr>
        <p:blipFill rotWithShape="1">
          <a:blip r:embed="rId4">
            <a:alphaModFix/>
          </a:blip>
          <a:srcRect b="5029" l="0" r="0" t="11281"/>
          <a:stretch/>
        </p:blipFill>
        <p:spPr>
          <a:xfrm>
            <a:off x="0" y="0"/>
            <a:ext cx="12144375" cy="5739619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78"/>
          <p:cNvSpPr txBox="1"/>
          <p:nvPr/>
        </p:nvSpPr>
        <p:spPr>
          <a:xfrm>
            <a:off x="1879513" y="5743136"/>
            <a:ext cx="85272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user-3 can Stop EC2 instance </a:t>
            </a:r>
            <a:endParaRPr/>
          </a:p>
        </p:txBody>
      </p:sp>
      <p:sp>
        <p:nvSpPr>
          <p:cNvPr id="742" name="Google Shape;742;p78"/>
          <p:cNvSpPr/>
          <p:nvPr/>
        </p:nvSpPr>
        <p:spPr>
          <a:xfrm>
            <a:off x="2017486" y="335247"/>
            <a:ext cx="5457300" cy="464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9"/>
          <p:cNvSpPr txBox="1"/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48" name="Google Shape;748;p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749" name="Google Shape;74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9"/>
          <p:cNvPicPr preferRelativeResize="0"/>
          <p:nvPr/>
        </p:nvPicPr>
        <p:blipFill rotWithShape="1">
          <a:blip r:embed="rId4">
            <a:alphaModFix/>
          </a:blip>
          <a:srcRect b="4814" l="0" r="0" t="10875"/>
          <a:stretch/>
        </p:blipFill>
        <p:spPr>
          <a:xfrm>
            <a:off x="0" y="0"/>
            <a:ext cx="12144375" cy="5781821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9"/>
          <p:cNvSpPr txBox="1"/>
          <p:nvPr/>
        </p:nvSpPr>
        <p:spPr>
          <a:xfrm>
            <a:off x="1879513" y="5743136"/>
            <a:ext cx="85272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instance has been stopped</a:t>
            </a:r>
            <a:endParaRPr/>
          </a:p>
        </p:txBody>
      </p:sp>
      <p:sp>
        <p:nvSpPr>
          <p:cNvPr id="752" name="Google Shape;752;p79"/>
          <p:cNvSpPr/>
          <p:nvPr/>
        </p:nvSpPr>
        <p:spPr>
          <a:xfrm>
            <a:off x="5569813" y="1770743"/>
            <a:ext cx="1146600" cy="287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092" y="329597"/>
            <a:ext cx="11697064" cy="458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27" y="816242"/>
            <a:ext cx="11589443" cy="4323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822" y="246456"/>
            <a:ext cx="11698165" cy="5059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13" y="261374"/>
            <a:ext cx="11807842" cy="431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883" y="390912"/>
            <a:ext cx="11401071" cy="433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637" y="1113487"/>
            <a:ext cx="10660580" cy="2156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533" y="556452"/>
            <a:ext cx="11686235" cy="4874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976" y="891075"/>
            <a:ext cx="10722228" cy="3445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244" y="579355"/>
            <a:ext cx="11914554" cy="3798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06" y="707506"/>
            <a:ext cx="11281174" cy="3601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967" y="986023"/>
            <a:ext cx="8420829" cy="1699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2024-10-14T18:01:47Z</dcterms:created>
  <dc:creator>Microsoft account</dc:creator>
</cp:coreProperties>
</file>